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65"/>
  </p:notesMasterIdLst>
  <p:sldIdLst>
    <p:sldId id="258" r:id="rId4"/>
    <p:sldId id="259" r:id="rId5"/>
    <p:sldId id="260" r:id="rId6"/>
    <p:sldId id="267" r:id="rId7"/>
    <p:sldId id="271" r:id="rId8"/>
    <p:sldId id="312" r:id="rId9"/>
    <p:sldId id="314" r:id="rId10"/>
    <p:sldId id="313" r:id="rId11"/>
    <p:sldId id="315" r:id="rId12"/>
    <p:sldId id="316" r:id="rId13"/>
    <p:sldId id="261" r:id="rId14"/>
    <p:sldId id="272" r:id="rId15"/>
    <p:sldId id="273" r:id="rId16"/>
    <p:sldId id="275" r:id="rId17"/>
    <p:sldId id="319" r:id="rId18"/>
    <p:sldId id="262" r:id="rId19"/>
    <p:sldId id="277" r:id="rId20"/>
    <p:sldId id="278" r:id="rId21"/>
    <p:sldId id="280" r:id="rId22"/>
    <p:sldId id="263" r:id="rId23"/>
    <p:sldId id="279" r:id="rId24"/>
    <p:sldId id="285" r:id="rId25"/>
    <p:sldId id="281" r:id="rId26"/>
    <p:sldId id="283" r:id="rId27"/>
    <p:sldId id="284" r:id="rId28"/>
    <p:sldId id="282" r:id="rId29"/>
    <p:sldId id="286" r:id="rId30"/>
    <p:sldId id="264" r:id="rId31"/>
    <p:sldId id="287" r:id="rId32"/>
    <p:sldId id="288" r:id="rId33"/>
    <p:sldId id="291" r:id="rId34"/>
    <p:sldId id="289" r:id="rId35"/>
    <p:sldId id="292" r:id="rId36"/>
    <p:sldId id="293" r:id="rId37"/>
    <p:sldId id="294" r:id="rId38"/>
    <p:sldId id="265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17" r:id="rId50"/>
    <p:sldId id="306" r:id="rId51"/>
    <p:sldId id="318" r:id="rId52"/>
    <p:sldId id="266" r:id="rId53"/>
    <p:sldId id="308" r:id="rId54"/>
    <p:sldId id="309" r:id="rId55"/>
    <p:sldId id="310" r:id="rId56"/>
    <p:sldId id="311" r:id="rId57"/>
    <p:sldId id="320" r:id="rId58"/>
    <p:sldId id="321" r:id="rId59"/>
    <p:sldId id="322" r:id="rId60"/>
    <p:sldId id="323" r:id="rId61"/>
    <p:sldId id="324" r:id="rId62"/>
    <p:sldId id="325" r:id="rId63"/>
    <p:sldId id="307" r:id="rId64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1" autoAdjust="0"/>
    <p:restoredTop sz="94684" autoAdjust="0"/>
  </p:normalViewPr>
  <p:slideViewPr>
    <p:cSldViewPr snapToGrid="0" snapToObjects="1">
      <p:cViewPr>
        <p:scale>
          <a:sx n="90" d="100"/>
          <a:sy n="90" d="100"/>
        </p:scale>
        <p:origin x="-832" y="-77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48E21-B27D-CD43-AD67-AE8A8B893ACB}" type="datetimeFigureOut">
              <a:rPr lang="en-US" smtClean="0"/>
              <a:t>7/14/14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5F8A-10A0-9B43-AA5E-47536662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7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56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56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56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57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57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57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58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58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106D2-ECEA-8E4E-A797-0FB4A41E20DB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57344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7D9696BB-7039-384C-B4F8-3395CC7544A5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59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3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684CB-B112-4F44-93D8-6C4ED2E08C43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58368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ACFCAFC3-8964-9C4A-85D5-19E66C6AFB56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4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1AFDDB12-BF0B-1249-AF24-1B9559E3F95B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8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7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0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8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96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422440" y="9344025"/>
            <a:ext cx="2471935" cy="3077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2" tIns="45717" rIns="91432" bIns="45717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65049-4C82-E04B-9F6B-F7891345E80F}" type="slidenum">
              <a:rPr lang="en-US"/>
              <a:pPr>
                <a:defRPr/>
              </a:pPr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82874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2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  <p:sldLayoutId id="214748451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hyperlink" Target="http://bit.ly/bcgallery" TargetMode="External"/><Relationship Id="rId7" Type="http://schemas.openxmlformats.org/officeDocument/2006/relationships/hyperlink" Target="http://bit.ly/qsgallery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Brightcove Gallery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Bob Bailey</a:t>
            </a:r>
          </a:p>
          <a:p>
            <a:r>
              <a:rPr lang="en-US" dirty="0" smtClean="0"/>
              <a:t>bbailey@brightcove.com</a:t>
            </a:r>
            <a:endParaRPr lang="en-US" dirty="0"/>
          </a:p>
        </p:txBody>
      </p:sp>
      <p:pic>
        <p:nvPicPr>
          <p:cNvPr id="4" name="Picture 3" descr="galler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67" y="7117986"/>
            <a:ext cx="7493311" cy="1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5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Determining </a:t>
            </a:r>
            <a:r>
              <a:rPr lang="en-US" dirty="0"/>
              <a:t>which Gallery template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Gallery sites are based upon a template</a:t>
            </a:r>
          </a:p>
          <a:p>
            <a:endParaRPr lang="en-US" dirty="0"/>
          </a:p>
          <a:p>
            <a:r>
              <a:rPr lang="en-US" dirty="0" smtClean="0"/>
              <a:t>Gallery provides a set of</a:t>
            </a:r>
            <a:br>
              <a:rPr lang="en-US" dirty="0" smtClean="0"/>
            </a:br>
            <a:r>
              <a:rPr lang="en-US" dirty="0" smtClean="0"/>
              <a:t>templates “out of the box”</a:t>
            </a:r>
          </a:p>
          <a:p>
            <a:endParaRPr lang="en-US" dirty="0"/>
          </a:p>
          <a:p>
            <a:r>
              <a:rPr lang="en-US" dirty="0" smtClean="0"/>
              <a:t>Templates control overall look</a:t>
            </a:r>
            <a:br>
              <a:rPr lang="en-US" dirty="0" smtClean="0"/>
            </a:br>
            <a:r>
              <a:rPr lang="en-US" dirty="0" smtClean="0"/>
              <a:t>and feel of the site</a:t>
            </a:r>
          </a:p>
          <a:p>
            <a:endParaRPr lang="en-US" dirty="0"/>
          </a:p>
          <a:p>
            <a:r>
              <a:rPr lang="en-US" dirty="0" smtClean="0"/>
              <a:t>Use the documentation and</a:t>
            </a:r>
            <a:br>
              <a:rPr lang="en-US" dirty="0" smtClean="0"/>
            </a:br>
            <a:r>
              <a:rPr lang="en-US" dirty="0" smtClean="0"/>
              <a:t>look at the samples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61" y="2910769"/>
            <a:ext cx="7195829" cy="61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8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Gallery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1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Gallery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must be configured with your API read token and Player 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45" y="2853619"/>
            <a:ext cx="8434976" cy="63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API Read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your Video Cloud API read token so it can access the videos and playlists in your account</a:t>
            </a:r>
          </a:p>
          <a:p>
            <a:r>
              <a:rPr lang="en-US" dirty="0" smtClean="0"/>
              <a:t>To configure the API read token:</a:t>
            </a:r>
          </a:p>
          <a:p>
            <a:pPr lvl="1"/>
            <a:r>
              <a:rPr lang="en-US" dirty="0" smtClean="0"/>
              <a:t>Click the </a:t>
            </a:r>
            <a:r>
              <a:rPr lang="en-US" dirty="0" smtClean="0">
                <a:solidFill>
                  <a:srgbClr val="FF0000"/>
                </a:solidFill>
              </a:rPr>
              <a:t>account settings </a:t>
            </a:r>
            <a:r>
              <a:rPr lang="en-US" dirty="0" smtClean="0"/>
              <a:t>link or go to Account Settings &gt; API Management</a:t>
            </a:r>
          </a:p>
          <a:p>
            <a:pPr lvl="1"/>
            <a:r>
              <a:rPr lang="en-US" dirty="0" smtClean="0"/>
              <a:t>Copy the read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84" y="4599496"/>
            <a:ext cx="9188020" cy="3265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57" y="7210796"/>
            <a:ext cx="9508057" cy="15219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640513" y="6520399"/>
            <a:ext cx="2615905" cy="180515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2838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Player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account level player</a:t>
            </a:r>
          </a:p>
          <a:p>
            <a:r>
              <a:rPr lang="en-US" dirty="0" smtClean="0"/>
              <a:t>This player will be used on all sites unless a site-level player is selected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 If your player does not appear in the drop down list, make sure the player properties are set correctly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67150"/>
            <a:ext cx="13817600" cy="100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45" y="6751109"/>
            <a:ext cx="6080410" cy="15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35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HTML to use for the header </a:t>
            </a:r>
            <a:r>
              <a:rPr lang="en-US" dirty="0"/>
              <a:t>and/or </a:t>
            </a:r>
            <a:r>
              <a:rPr lang="en-US" dirty="0" smtClean="0"/>
              <a:t>footer</a:t>
            </a:r>
          </a:p>
          <a:p>
            <a:r>
              <a:rPr lang="en-US" dirty="0" smtClean="0"/>
              <a:t>Provides </a:t>
            </a:r>
            <a:r>
              <a:rPr lang="en-US" dirty="0"/>
              <a:t>the ability to customize your Gallery site so it more closely matches the look and feel of your corporate </a:t>
            </a:r>
            <a:r>
              <a:rPr lang="en-US" dirty="0" smtClean="0"/>
              <a:t>sites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4" y="4650812"/>
            <a:ext cx="13460378" cy="39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8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New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966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new site, click </a:t>
            </a:r>
            <a:r>
              <a:rPr lang="en-US" b="1" dirty="0" smtClean="0"/>
              <a:t>Create </a:t>
            </a:r>
            <a:r>
              <a:rPr lang="en-US" b="1" dirty="0"/>
              <a:t>a</a:t>
            </a:r>
            <a:r>
              <a:rPr lang="en-US" b="1" dirty="0" smtClean="0"/>
              <a:t> Site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857" y="2853619"/>
            <a:ext cx="10294416" cy="63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664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template</a:t>
            </a:r>
            <a:br>
              <a:rPr lang="en-US" dirty="0" smtClean="0"/>
            </a:br>
            <a:r>
              <a:rPr lang="en-US" dirty="0" smtClean="0"/>
              <a:t>and a style</a:t>
            </a:r>
          </a:p>
          <a:p>
            <a:endParaRPr lang="en-US" dirty="0" smtClean="0"/>
          </a:p>
          <a:p>
            <a:r>
              <a:rPr lang="en-US" dirty="0" smtClean="0"/>
              <a:t>Styles can be changed</a:t>
            </a:r>
            <a:br>
              <a:rPr lang="en-US" dirty="0" smtClean="0"/>
            </a:br>
            <a:r>
              <a:rPr lang="en-US" dirty="0" smtClean="0"/>
              <a:t>later, templates can’t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304313"/>
            <a:ext cx="9613585" cy="7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9473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add </a:t>
            </a:r>
            <a:r>
              <a:rPr lang="en-US" dirty="0" smtClean="0"/>
              <a:t>videos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/>
              <a:t>customize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30" y="1749425"/>
            <a:ext cx="11092514" cy="72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565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Before you Get Started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Settings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Creating a New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Objects to Pages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Video to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Setting Site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Previewing &amp; Publishing a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97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Objects to </a:t>
            </a:r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9605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the template that is selected,</a:t>
            </a:r>
            <a:br>
              <a:rPr lang="en-US" dirty="0" smtClean="0"/>
            </a:br>
            <a:r>
              <a:rPr lang="en-US" dirty="0" smtClean="0"/>
              <a:t>a set of pages templates will be available</a:t>
            </a:r>
          </a:p>
          <a:p>
            <a:endParaRPr lang="en-US" dirty="0" smtClean="0"/>
          </a:p>
          <a:p>
            <a:r>
              <a:rPr lang="en-US" dirty="0" smtClean="0"/>
              <a:t>Click on the page thumbnail to view/edit the</a:t>
            </a:r>
            <a:br>
              <a:rPr lang="en-US" dirty="0" smtClean="0"/>
            </a:br>
            <a:r>
              <a:rPr lang="en-US" dirty="0" smtClean="0"/>
              <a:t>page 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840" y="1463322"/>
            <a:ext cx="37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3677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Player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page templates provide</a:t>
            </a:r>
            <a:br>
              <a:rPr lang="en-US" dirty="0" smtClean="0"/>
            </a:br>
            <a:r>
              <a:rPr lang="en-US" dirty="0" smtClean="0"/>
              <a:t>the ability to change the</a:t>
            </a:r>
            <a:br>
              <a:rPr lang="en-US" dirty="0" smtClean="0"/>
            </a:br>
            <a:r>
              <a:rPr lang="en-US" dirty="0" smtClean="0"/>
              <a:t>player layout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Change Layout </a:t>
            </a:r>
            <a:r>
              <a:rPr lang="en-US" dirty="0" smtClean="0"/>
              <a:t>and select</a:t>
            </a:r>
            <a:br>
              <a:rPr lang="en-US" dirty="0" smtClean="0"/>
            </a:br>
            <a:r>
              <a:rPr lang="en-US" dirty="0" smtClean="0"/>
              <a:t>a new layout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903" y="497064"/>
            <a:ext cx="2699298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412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Page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Placeholders on the page</a:t>
            </a:r>
            <a:br>
              <a:rPr lang="en-US" dirty="0" smtClean="0"/>
            </a:br>
            <a:r>
              <a:rPr lang="en-US" dirty="0" smtClean="0"/>
              <a:t>indicate where images/text</a:t>
            </a:r>
            <a:br>
              <a:rPr lang="en-US" dirty="0" smtClean="0"/>
            </a:br>
            <a:r>
              <a:rPr lang="en-US" dirty="0" smtClean="0"/>
              <a:t>can be added</a:t>
            </a:r>
          </a:p>
          <a:p>
            <a:endParaRPr lang="en-US" dirty="0"/>
          </a:p>
          <a:p>
            <a:r>
              <a:rPr lang="en-US" dirty="0"/>
              <a:t>To add content, click a</a:t>
            </a:r>
            <a:br>
              <a:rPr lang="en-US" dirty="0"/>
            </a:br>
            <a:r>
              <a:rPr lang="en-US" dirty="0" smtClean="0"/>
              <a:t>placeholder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69" y="1911090"/>
            <a:ext cx="9920654" cy="716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1328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placeholder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Upload</a:t>
            </a:r>
            <a:r>
              <a:rPr lang="en-US" dirty="0" smtClean="0"/>
              <a:t> and then </a:t>
            </a:r>
            <a:r>
              <a:rPr lang="en-US" b="1" dirty="0" smtClean="0"/>
              <a:t>Save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add image placeholder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+</a:t>
            </a:r>
            <a:r>
              <a:rPr lang="en-US" b="1" dirty="0" smtClean="0"/>
              <a:t>Add Photo</a:t>
            </a:r>
            <a:r>
              <a:rPr lang="en-US" dirty="0" smtClean="0"/>
              <a:t> </a:t>
            </a:r>
            <a:r>
              <a:rPr lang="en-US" dirty="0" smtClean="0"/>
              <a:t>link to browse</a:t>
            </a:r>
            <a:br>
              <a:rPr lang="en-US" dirty="0" smtClean="0"/>
            </a:br>
            <a:r>
              <a:rPr lang="en-US" dirty="0" smtClean="0"/>
              <a:t>and select an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5" y="1427845"/>
            <a:ext cx="5941357" cy="2710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915" y="3971925"/>
            <a:ext cx="605636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8576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made to the page will appear real-time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83" y="3520700"/>
            <a:ext cx="12142856" cy="42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780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text placeholder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Enter the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02" y="2548467"/>
            <a:ext cx="105283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2" y="6117167"/>
            <a:ext cx="1041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254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chasing arrows to remove</a:t>
            </a:r>
            <a:br>
              <a:rPr lang="en-US" dirty="0" smtClean="0"/>
            </a:br>
            <a:r>
              <a:rPr lang="en-US" dirty="0" smtClean="0"/>
              <a:t>an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text and then Save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332" y="1301750"/>
            <a:ext cx="61468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1" y="5867400"/>
            <a:ext cx="425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280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Video to a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8129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Video to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Videos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Manage Videos</a:t>
            </a:r>
          </a:p>
          <a:p>
            <a:endParaRPr lang="en-US" b="1" dirty="0" smtClean="0"/>
          </a:p>
          <a:p>
            <a:r>
              <a:rPr lang="en-US" dirty="0" smtClean="0"/>
              <a:t>Videos are organized into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56" y="1841500"/>
            <a:ext cx="4648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0419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78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Add New Collection</a:t>
            </a:r>
            <a:endParaRPr lang="en-US" b="1" dirty="0" smtClean="0"/>
          </a:p>
          <a:p>
            <a:r>
              <a:rPr lang="en-US" dirty="0" smtClean="0"/>
              <a:t>Enter name for the collection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Assign</a:t>
            </a:r>
            <a:r>
              <a:rPr lang="en-US" dirty="0" smtClean="0"/>
              <a:t> </a:t>
            </a:r>
            <a:r>
              <a:rPr lang="en-US" dirty="0" smtClean="0"/>
              <a:t>to assign videos to the collection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17" y="4555067"/>
            <a:ext cx="1226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7503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 video assignment</a:t>
            </a:r>
          </a:p>
          <a:p>
            <a:pPr lvl="1"/>
            <a:r>
              <a:rPr lang="en-US" dirty="0" smtClean="0"/>
              <a:t>Custom</a:t>
            </a:r>
          </a:p>
          <a:p>
            <a:pPr lvl="2"/>
            <a:r>
              <a:rPr lang="en-US" dirty="0" smtClean="0"/>
              <a:t>Videos added to the collection based </a:t>
            </a:r>
            <a:r>
              <a:rPr lang="en-US" dirty="0" smtClean="0"/>
              <a:t>upon</a:t>
            </a:r>
            <a:br>
              <a:rPr lang="en-US" dirty="0" smtClean="0"/>
            </a:br>
            <a:r>
              <a:rPr lang="en-US" dirty="0" smtClean="0"/>
              <a:t>tags, search </a:t>
            </a:r>
            <a:r>
              <a:rPr lang="en-US" dirty="0" smtClean="0"/>
              <a:t>terms or custom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Playlist</a:t>
            </a:r>
            <a:endParaRPr lang="en-US" dirty="0" smtClean="0"/>
          </a:p>
          <a:p>
            <a:pPr lvl="2"/>
            <a:r>
              <a:rPr lang="en-US" dirty="0" smtClean="0"/>
              <a:t>Videos added to collection based </a:t>
            </a:r>
            <a:r>
              <a:rPr lang="en-US" dirty="0" smtClean="0"/>
              <a:t>upon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58" y="2009867"/>
            <a:ext cx="8938175" cy="61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946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Playlist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Playlist</a:t>
            </a:r>
          </a:p>
          <a:p>
            <a:pPr lvl="1"/>
            <a:r>
              <a:rPr lang="en-US" dirty="0" smtClean="0"/>
              <a:t>List of playlists in </a:t>
            </a:r>
            <a:r>
              <a:rPr lang="en-US" dirty="0" smtClean="0"/>
              <a:t>your</a:t>
            </a:r>
            <a:br>
              <a:rPr lang="en-US" dirty="0" smtClean="0"/>
            </a:br>
            <a:r>
              <a:rPr lang="en-US" dirty="0" smtClean="0"/>
              <a:t>Video Cloud account </a:t>
            </a:r>
            <a:r>
              <a:rPr lang="en-US" dirty="0" smtClean="0"/>
              <a:t>will display</a:t>
            </a:r>
          </a:p>
          <a:p>
            <a:endParaRPr lang="en-US" dirty="0" smtClean="0"/>
          </a:p>
          <a:p>
            <a:r>
              <a:rPr lang="en-US" dirty="0" smtClean="0"/>
              <a:t>Select a Playlist to use</a:t>
            </a:r>
          </a:p>
          <a:p>
            <a:pPr lvl="1"/>
            <a:r>
              <a:rPr lang="en-US" dirty="0" smtClean="0"/>
              <a:t>Video list will display videos </a:t>
            </a:r>
            <a:r>
              <a:rPr lang="en-US" dirty="0" smtClean="0"/>
              <a:t>in</a:t>
            </a:r>
            <a:br>
              <a:rPr lang="en-US" dirty="0" smtClean="0"/>
            </a:b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1580446"/>
            <a:ext cx="9953309" cy="73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625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Custom</a:t>
            </a:r>
          </a:p>
          <a:p>
            <a:endParaRPr lang="en-US" b="1" dirty="0" smtClean="0"/>
          </a:p>
          <a:p>
            <a:r>
              <a:rPr lang="en-US" dirty="0" smtClean="0"/>
              <a:t>Add search parameters to select</a:t>
            </a:r>
            <a:br>
              <a:rPr lang="en-US" dirty="0" smtClean="0"/>
            </a:br>
            <a:r>
              <a:rPr lang="en-US" dirty="0" smtClean="0"/>
              <a:t>videos for the collection</a:t>
            </a:r>
          </a:p>
          <a:p>
            <a:endParaRPr lang="en-US" dirty="0" smtClean="0"/>
          </a:p>
          <a:p>
            <a:r>
              <a:rPr lang="en-US" dirty="0" smtClean="0"/>
              <a:t>Multiple search parameters are</a:t>
            </a:r>
            <a:br>
              <a:rPr lang="en-US" dirty="0" smtClean="0"/>
            </a:br>
            <a:r>
              <a:rPr lang="en-US" dirty="0" smtClean="0"/>
              <a:t>supported</a:t>
            </a:r>
          </a:p>
          <a:p>
            <a:endParaRPr lang="en-US" dirty="0" smtClean="0"/>
          </a:p>
          <a:p>
            <a:r>
              <a:rPr lang="en-US" dirty="0" smtClean="0"/>
              <a:t>(Optional) Order videos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29" y="1749425"/>
            <a:ext cx="9595925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9833"/>
      </p:ext>
    </p:extLst>
  </p:cSld>
  <p:clrMapOvr>
    <a:masterClrMapping/>
  </p:clrMapOvr>
  <p:transition xmlns:p14="http://schemas.microsoft.com/office/powerpoint/2010/main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Collection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image to use to represent the collection</a:t>
            </a:r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12" y="3276206"/>
            <a:ext cx="5851874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78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a collection under</a:t>
            </a:r>
            <a:br>
              <a:rPr lang="en-US" dirty="0" smtClean="0"/>
            </a:br>
            <a:r>
              <a:rPr lang="en-US" dirty="0" smtClean="0"/>
              <a:t>another collection</a:t>
            </a:r>
          </a:p>
          <a:p>
            <a:endParaRPr lang="en-US" b="1" dirty="0"/>
          </a:p>
          <a:p>
            <a:r>
              <a:rPr lang="en-US" dirty="0" smtClean="0"/>
              <a:t>Not all templates </a:t>
            </a:r>
            <a:r>
              <a:rPr lang="en-US" dirty="0" smtClean="0"/>
              <a:t>support</a:t>
            </a:r>
            <a:br>
              <a:rPr lang="en-US" dirty="0" smtClean="0"/>
            </a:b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collections</a:t>
            </a:r>
            <a:endParaRPr lang="en-US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32" y="1749424"/>
            <a:ext cx="10402135" cy="76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4784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Setting </a:t>
            </a:r>
            <a:r>
              <a:rPr lang="en-US" dirty="0" smtClean="0"/>
              <a:t>Site </a:t>
            </a:r>
            <a:r>
              <a:rPr lang="en-US" dirty="0"/>
              <a:t>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4589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Styles</a:t>
            </a:r>
            <a:r>
              <a:rPr lang="en-US" dirty="0" smtClean="0"/>
              <a:t> icon</a:t>
            </a:r>
          </a:p>
          <a:p>
            <a:r>
              <a:rPr lang="en-US" dirty="0" smtClean="0"/>
              <a:t>Change:</a:t>
            </a:r>
          </a:p>
          <a:p>
            <a:pPr lvl="1"/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08" y="1749425"/>
            <a:ext cx="3822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0628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Social 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Video Sharing</a:t>
            </a:r>
          </a:p>
          <a:p>
            <a:endParaRPr lang="en-US" dirty="0" smtClean="0"/>
          </a:p>
          <a:p>
            <a:r>
              <a:rPr lang="en-US" dirty="0" smtClean="0"/>
              <a:t>Stay Connected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65" y="1676400"/>
            <a:ext cx="3911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161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85" y="2654602"/>
            <a:ext cx="7233643" cy="5308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Video Sharing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Sharing settings allow viewers to share your videos out to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44" y="5675545"/>
            <a:ext cx="8168427" cy="35668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178429" y="5431887"/>
            <a:ext cx="9421066" cy="15687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0932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Gallery?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Brightcove Gallery enables marketers to create engaging video portal experiences with best practices for SEO, responsive design, social sharing and conversion all in a single solution that can be implemented and updated in just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Integrates closely with Video Cloud</a:t>
            </a:r>
          </a:p>
          <a:p>
            <a:r>
              <a:rPr lang="en-US" dirty="0"/>
              <a:t>All of the pages have a unique, addressable URL, and include video site maps and </a:t>
            </a:r>
            <a:r>
              <a:rPr lang="en-US" dirty="0" err="1"/>
              <a:t>Schema.org</a:t>
            </a:r>
            <a:r>
              <a:rPr lang="en-US" dirty="0"/>
              <a:t>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No technical resources required</a:t>
            </a:r>
          </a:p>
          <a:p>
            <a:r>
              <a:rPr lang="en-US" dirty="0" smtClean="0"/>
              <a:t>Over 100 out-of-the-box templates</a:t>
            </a:r>
          </a:p>
          <a:p>
            <a:r>
              <a:rPr lang="en-US" dirty="0" smtClean="0"/>
              <a:t>Responsive design looks great on any device</a:t>
            </a:r>
          </a:p>
          <a:p>
            <a:r>
              <a:rPr lang="en-US" dirty="0" smtClean="0"/>
              <a:t>Social sharing features to drive more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2" y="2478045"/>
            <a:ext cx="5520981" cy="6656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Stay Connected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Connected settings provide viewers with easy access to your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67" y="3201505"/>
            <a:ext cx="6002156" cy="637499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6592" y="5143751"/>
            <a:ext cx="6112701" cy="39912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05940"/>
      </p:ext>
    </p:extLst>
  </p:cSld>
  <p:clrMapOvr>
    <a:masterClrMapping/>
  </p:clrMapOvr>
  <p:transition xmlns:p14="http://schemas.microsoft.com/office/powerpoint/2010/main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Discovery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Discovery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endParaRPr lang="en-US" dirty="0" smtClean="0"/>
          </a:p>
          <a:p>
            <a:r>
              <a:rPr lang="en-US" dirty="0" smtClean="0"/>
              <a:t>Site Search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103" y="1911090"/>
            <a:ext cx="3835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622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Description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site name, description and keywords</a:t>
            </a:r>
          </a:p>
          <a:p>
            <a:endParaRPr lang="en-US" dirty="0" smtClean="0"/>
          </a:p>
          <a:p>
            <a:r>
              <a:rPr lang="en-US" dirty="0" smtClean="0"/>
              <a:t>Site name</a:t>
            </a:r>
          </a:p>
          <a:p>
            <a:pPr lvl="1"/>
            <a:r>
              <a:rPr lang="en-US" dirty="0" smtClean="0"/>
              <a:t>Appears in browser title</a:t>
            </a:r>
          </a:p>
          <a:p>
            <a:pPr lvl="1"/>
            <a:r>
              <a:rPr lang="en-US" dirty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pPr lvl="1"/>
            <a:r>
              <a:rPr lang="en-US" dirty="0" smtClean="0"/>
              <a:t>Added to site 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Meta tags</a:t>
            </a:r>
          </a:p>
          <a:p>
            <a:pPr lvl="1"/>
            <a:r>
              <a:rPr lang="en-US" dirty="0" smtClean="0"/>
              <a:t>Added to &lt;meta  name=“keywords”&gt; for page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503" y="2699935"/>
            <a:ext cx="5381401" cy="5959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203" y="6153132"/>
            <a:ext cx="4959010" cy="2953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992310" y="4375391"/>
            <a:ext cx="3617857" cy="2134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553624" y="5295421"/>
            <a:ext cx="3811084" cy="272968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53531"/>
      </p:ext>
    </p:extLst>
  </p:cSld>
  <p:clrMapOvr>
    <a:masterClrMapping/>
  </p:clrMapOvr>
  <p:transition xmlns:p14="http://schemas.microsoft.com/office/powerpoint/2010/main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Search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 ability for users to search the site</a:t>
            </a:r>
          </a:p>
          <a:p>
            <a:r>
              <a:rPr lang="en-US" dirty="0"/>
              <a:t>Include Tag – videos must also have this tag</a:t>
            </a:r>
            <a:br>
              <a:rPr lang="en-US" dirty="0"/>
            </a:br>
            <a:r>
              <a:rPr lang="en-US" dirty="0"/>
              <a:t>to be returned in search results</a:t>
            </a:r>
          </a:p>
          <a:p>
            <a:r>
              <a:rPr lang="en-US" dirty="0" smtClean="0"/>
              <a:t>Exclude </a:t>
            </a:r>
            <a:r>
              <a:rPr lang="en-US" dirty="0"/>
              <a:t>Tag – videos </a:t>
            </a:r>
            <a:r>
              <a:rPr lang="en-US" dirty="0" smtClean="0"/>
              <a:t>with this tag will be</a:t>
            </a:r>
            <a:br>
              <a:rPr lang="en-US" dirty="0" smtClean="0"/>
            </a:br>
            <a:r>
              <a:rPr lang="en-US" dirty="0" smtClean="0"/>
              <a:t>excluded from search results</a:t>
            </a:r>
          </a:p>
          <a:p>
            <a:r>
              <a:rPr lang="en-US" dirty="0" smtClean="0"/>
              <a:t>Only a single tag is supported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921" y="2818690"/>
            <a:ext cx="6683781" cy="4953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336" y="5320947"/>
            <a:ext cx="5792343" cy="402025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9500" y="6664766"/>
            <a:ext cx="1032109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6734"/>
      </p:ext>
    </p:extLst>
  </p:cSld>
  <p:clrMapOvr>
    <a:masterClrMapping/>
  </p:clrMapOvr>
  <p:transition xmlns:p14="http://schemas.microsoft.com/office/powerpoint/2010/main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General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URL</a:t>
            </a:r>
          </a:p>
          <a:p>
            <a:endParaRPr lang="en-US" dirty="0"/>
          </a:p>
          <a:p>
            <a:r>
              <a:rPr lang="en-US" dirty="0" smtClean="0"/>
              <a:t>Add-Ons</a:t>
            </a:r>
          </a:p>
          <a:p>
            <a:endParaRPr lang="en-US" dirty="0"/>
          </a:p>
          <a:p>
            <a:r>
              <a:rPr lang="en-US" dirty="0" smtClean="0"/>
              <a:t>Custom</a:t>
            </a:r>
          </a:p>
          <a:p>
            <a:endParaRPr lang="en-US" dirty="0" smtClean="0"/>
          </a:p>
          <a:p>
            <a:r>
              <a:rPr lang="en-US" dirty="0" smtClean="0"/>
              <a:t>Header</a:t>
            </a:r>
          </a:p>
          <a:p>
            <a:endParaRPr lang="en-US" dirty="0" smtClean="0"/>
          </a:p>
          <a:p>
            <a:r>
              <a:rPr lang="en-US" dirty="0" smtClean="0"/>
              <a:t>Footer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016" y="1600200"/>
            <a:ext cx="39116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424"/>
      </p:ext>
    </p:extLst>
  </p:cSld>
  <p:clrMapOvr>
    <a:masterClrMapping/>
  </p:clrMapOvr>
  <p:transition xmlns:p14="http://schemas.microsoft.com/office/powerpoint/2010/main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URL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access the site using a custom domain</a:t>
            </a:r>
          </a:p>
          <a:p>
            <a:endParaRPr lang="en-US" dirty="0" smtClean="0"/>
          </a:p>
          <a:p>
            <a:r>
              <a:rPr lang="en-US" dirty="0" smtClean="0"/>
              <a:t>To use a custom domain you must:</a:t>
            </a:r>
          </a:p>
          <a:p>
            <a:pPr lvl="1"/>
            <a:r>
              <a:rPr lang="en-US" dirty="0" smtClean="0"/>
              <a:t>Configure the domain settings in Gallery</a:t>
            </a:r>
          </a:p>
          <a:p>
            <a:pPr lvl="1"/>
            <a:r>
              <a:rPr lang="en-US" dirty="0" smtClean="0"/>
              <a:t>Configure a CNAME record for the</a:t>
            </a:r>
            <a:br>
              <a:rPr lang="en-US" dirty="0" smtClean="0"/>
            </a:br>
            <a:r>
              <a:rPr lang="en-US" dirty="0" smtClean="0"/>
              <a:t>domain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2935" y="7047242"/>
            <a:ext cx="370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Domain to access the site 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104961" y="7047242"/>
            <a:ext cx="2508273" cy="2158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795" y="4134555"/>
            <a:ext cx="7420278" cy="447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CNAME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be different depending on the domain registrar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To host site at videos.mysite.com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Host</a:t>
            </a:r>
            <a:r>
              <a:rPr lang="en-US" dirty="0" smtClean="0"/>
              <a:t> to videos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Points To </a:t>
            </a:r>
            <a:r>
              <a:rPr lang="en-US" dirty="0" smtClean="0"/>
              <a:t>to the Gallery site URL</a:t>
            </a:r>
          </a:p>
          <a:p>
            <a:pPr lvl="2"/>
            <a:r>
              <a:rPr lang="en-US" dirty="0" smtClean="0"/>
              <a:t>Site URL appears with the site thumbnail</a:t>
            </a:r>
          </a:p>
          <a:p>
            <a:r>
              <a:rPr lang="en-US" dirty="0" smtClean="0"/>
              <a:t>DNS changes may take up to 48 hours to appear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8" y="2606693"/>
            <a:ext cx="4974905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02" y="6176736"/>
            <a:ext cx="8724900" cy="238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132521" y="4511584"/>
            <a:ext cx="5926715" cy="3141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ability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integrate with third-party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all the add-ons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8" y="1749425"/>
            <a:ext cx="7439656" cy="67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6138"/>
      </p:ext>
    </p:extLst>
  </p:cSld>
  <p:clrMapOvr>
    <a:masterClrMapping/>
  </p:clrMapOvr>
  <p:transition xmlns:p14="http://schemas.microsoft.com/office/powerpoint/2010/main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ustom </a:t>
            </a:r>
            <a:r>
              <a:rPr lang="en-US" dirty="0" smtClean="0"/>
              <a:t>JavaScript or CSS </a:t>
            </a:r>
            <a:r>
              <a:rPr lang="en-US" dirty="0" smtClean="0"/>
              <a:t>files</a:t>
            </a:r>
            <a:br>
              <a:rPr lang="en-US" dirty="0" smtClean="0"/>
            </a:br>
            <a:r>
              <a:rPr lang="en-US" dirty="0" smtClean="0"/>
              <a:t>can be used to customize</a:t>
            </a:r>
            <a:br>
              <a:rPr lang="en-US" dirty="0" smtClean="0"/>
            </a:br>
            <a:r>
              <a:rPr lang="en-US" dirty="0" smtClean="0"/>
              <a:t>the site</a:t>
            </a:r>
          </a:p>
          <a:p>
            <a:endParaRPr lang="en-US" dirty="0"/>
          </a:p>
          <a:p>
            <a:r>
              <a:rPr lang="en-US" dirty="0" smtClean="0"/>
              <a:t>A custom player for the site can</a:t>
            </a:r>
            <a:br>
              <a:rPr lang="en-US" dirty="0" smtClean="0"/>
            </a:br>
            <a:r>
              <a:rPr lang="en-US" dirty="0" smtClean="0"/>
              <a:t>be selected</a:t>
            </a:r>
          </a:p>
          <a:p>
            <a:pPr lvl="1"/>
            <a:r>
              <a:rPr lang="en-US" dirty="0" smtClean="0"/>
              <a:t>This player overrides the player</a:t>
            </a:r>
            <a:br>
              <a:rPr lang="en-US" dirty="0" smtClean="0"/>
            </a:br>
            <a:r>
              <a:rPr lang="en-US" dirty="0" smtClean="0"/>
              <a:t>selected at the account level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551" y="1467556"/>
            <a:ext cx="8407400" cy="71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HTML to use for the </a:t>
            </a:r>
            <a:r>
              <a:rPr lang="en-US" dirty="0" smtClean="0"/>
              <a:t>site </a:t>
            </a:r>
            <a:br>
              <a:rPr lang="en-US" dirty="0" smtClean="0"/>
            </a:br>
            <a:r>
              <a:rPr lang="en-US" dirty="0" smtClean="0"/>
              <a:t>header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/>
              <a:t>/or </a:t>
            </a:r>
            <a:r>
              <a:rPr lang="en-US" dirty="0" smtClean="0"/>
              <a:t>footer</a:t>
            </a:r>
          </a:p>
          <a:p>
            <a:endParaRPr lang="en-US" dirty="0"/>
          </a:p>
          <a:p>
            <a:r>
              <a:rPr lang="en-US" dirty="0"/>
              <a:t>Provides the ability to </a:t>
            </a:r>
            <a:r>
              <a:rPr lang="en-US" dirty="0" smtClean="0"/>
              <a:t>customize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Gallery site so it more </a:t>
            </a:r>
            <a:r>
              <a:rPr lang="en-US" dirty="0" smtClean="0"/>
              <a:t>closely</a:t>
            </a:r>
            <a:br>
              <a:rPr lang="en-US" dirty="0" smtClean="0"/>
            </a:br>
            <a:r>
              <a:rPr lang="en-US" dirty="0" smtClean="0"/>
              <a:t>matches </a:t>
            </a:r>
            <a:r>
              <a:rPr lang="en-US" dirty="0"/>
              <a:t>the look and feel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corporate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789" y="2328332"/>
            <a:ext cx="7631157" cy="56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2264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the Gallery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59" y="2204508"/>
            <a:ext cx="10726998" cy="665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4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Previewing </a:t>
            </a:r>
            <a:r>
              <a:rPr lang="en-US" dirty="0"/>
              <a:t>&amp; Publishing a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3405"/>
      </p:ext>
    </p:extLst>
  </p:cSld>
  <p:clrMapOvr>
    <a:masterClrMapping/>
  </p:clrMapOvr>
  <p:transition xmlns:p14="http://schemas.microsoft.com/office/powerpoint/2010/main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PREVIEW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Preview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</a:t>
            </a:r>
            <a:r>
              <a:rPr lang="en-US" b="1" dirty="0" smtClean="0"/>
              <a:t>&amp; </a:t>
            </a:r>
            <a:r>
              <a:rPr lang="en-US" b="1" dirty="0" smtClean="0"/>
              <a:t>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40" y="2316335"/>
            <a:ext cx="3124200" cy="39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447" y="1903585"/>
            <a:ext cx="15494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74" y="7286978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371"/>
      </p:ext>
    </p:extLst>
  </p:cSld>
  <p:clrMapOvr>
    <a:masterClrMapping/>
  </p:clrMapOvr>
  <p:transition xmlns:p14="http://schemas.microsoft.com/office/powerpoint/2010/main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Publish</a:t>
            </a:r>
            <a:r>
              <a:rPr lang="en-US" dirty="0" smtClean="0"/>
              <a:t> </a:t>
            </a:r>
            <a:r>
              <a:rPr lang="en-US" dirty="0" smtClean="0"/>
              <a:t>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Publish Site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</a:t>
            </a:r>
            <a:r>
              <a:rPr lang="en-US" b="1" dirty="0" smtClean="0"/>
              <a:t>&amp; </a:t>
            </a:r>
            <a:r>
              <a:rPr lang="en-US" b="1" dirty="0" smtClean="0"/>
              <a:t>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309875"/>
            <a:ext cx="3124200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03" y="1316567"/>
            <a:ext cx="22860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7343422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2272"/>
      </p:ext>
    </p:extLst>
  </p:cSld>
  <p:clrMapOvr>
    <a:masterClrMapping/>
  </p:clrMapOvr>
  <p:transition xmlns:p14="http://schemas.microsoft.com/office/powerpoint/2010/main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site generates a static URL for the site so viewers can access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456744"/>
            <a:ext cx="7200900" cy="367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58" y="3112911"/>
            <a:ext cx="709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7203"/>
      </p:ext>
    </p:extLst>
  </p:cSld>
  <p:clrMapOvr>
    <a:masterClrMapping/>
  </p:clrMapOvr>
  <p:transition xmlns:p14="http://schemas.microsoft.com/office/powerpoint/2010/main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make any changes to the site, make sure to republish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65" y="3500967"/>
            <a:ext cx="707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7293"/>
      </p:ext>
    </p:extLst>
  </p:cSld>
  <p:clrMapOvr>
    <a:masterClrMapping/>
  </p:clrMapOvr>
  <p:transition xmlns:p14="http://schemas.microsoft.com/office/powerpoint/2010/main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89096"/>
      </p:ext>
    </p:extLst>
  </p:cSld>
  <p:clrMapOvr>
    <a:masterClrMapping/>
  </p:clrMapOvr>
  <p:transition xmlns:p14="http://schemas.microsoft.com/office/powerpoint/2010/main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</a:t>
            </a:r>
            <a:r>
              <a:rPr lang="en-US" dirty="0" smtClean="0"/>
              <a:t>Training </a:t>
            </a:r>
            <a:r>
              <a:rPr lang="en-US" dirty="0" smtClean="0"/>
              <a:t>and Quick </a:t>
            </a:r>
            <a:r>
              <a:rPr lang="en-US" dirty="0" smtClean="0"/>
              <a:t>Start </a:t>
            </a:r>
            <a:r>
              <a:rPr lang="en-US" dirty="0"/>
              <a:t>G</a:t>
            </a:r>
            <a:r>
              <a:rPr lang="en-US" dirty="0" smtClean="0"/>
              <a:t>uide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smtClean="0"/>
              <a:t>Gallery </a:t>
            </a:r>
            <a:r>
              <a:rPr lang="en-US" sz="3000" dirty="0"/>
              <a:t>Essentials Training On-Demand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Recorded version of </a:t>
            </a:r>
            <a:r>
              <a:rPr lang="en-US" sz="3000" dirty="0" smtClean="0"/>
              <a:t>Gallery Essentials </a:t>
            </a:r>
            <a:r>
              <a:rPr lang="en-US" sz="3000" dirty="0"/>
              <a:t>training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6"/>
              </a:rPr>
              <a:t>http://</a:t>
            </a:r>
            <a:r>
              <a:rPr lang="en-US" sz="3000" dirty="0" err="1">
                <a:hlinkClick r:id="rId6"/>
              </a:rPr>
              <a:t>bit.ly</a:t>
            </a:r>
            <a:r>
              <a:rPr lang="en-US" sz="3000" dirty="0">
                <a:hlinkClick r:id="rId6"/>
              </a:rPr>
              <a:t>/</a:t>
            </a:r>
            <a:r>
              <a:rPr lang="en-US" sz="3000" dirty="0" err="1">
                <a:hlinkClick r:id="rId6"/>
              </a:rPr>
              <a:t>bcgallery</a:t>
            </a:r>
            <a:endParaRPr lang="en-US" sz="3000" dirty="0"/>
          </a:p>
          <a:p>
            <a:pPr marL="485733" lvl="1" indent="0" defTabSz="1547073">
              <a:lnSpc>
                <a:spcPct val="90000"/>
              </a:lnSpc>
              <a:buNone/>
            </a:pPr>
            <a:endParaRPr lang="en-US" sz="3000" dirty="0"/>
          </a:p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Quick Start to </a:t>
            </a:r>
            <a:r>
              <a:rPr lang="en-US" sz="3000" dirty="0" smtClean="0"/>
              <a:t>Gallery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Set </a:t>
            </a:r>
            <a:r>
              <a:rPr lang="en-US" sz="3000" dirty="0"/>
              <a:t>of hands on steps you can work through on your own to </a:t>
            </a:r>
            <a:r>
              <a:rPr lang="en-US" sz="3000" dirty="0" smtClean="0"/>
              <a:t>build a Gallery site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7"/>
              </a:rPr>
              <a:t>http://</a:t>
            </a:r>
            <a:r>
              <a:rPr lang="en-US" sz="3000" dirty="0" err="1">
                <a:hlinkClick r:id="rId7"/>
              </a:rPr>
              <a:t>bit.ly</a:t>
            </a:r>
            <a:r>
              <a:rPr lang="en-US" sz="3000" dirty="0">
                <a:hlinkClick r:id="rId7"/>
              </a:rPr>
              <a:t>/</a:t>
            </a:r>
            <a:r>
              <a:rPr lang="en-US" sz="3000" dirty="0" err="1">
                <a:hlinkClick r:id="rId7"/>
              </a:rPr>
              <a:t>qsgallery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942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</a:t>
            </a:r>
            <a:r>
              <a:rPr lang="en-US" dirty="0" smtClean="0"/>
              <a:t>Training </a:t>
            </a:r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Brightcove.com &gt; Services &gt;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14" y="2652888"/>
            <a:ext cx="11030506" cy="66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5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Documentation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05" y="1749425"/>
            <a:ext cx="13568019" cy="74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4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Videos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48" y="1890887"/>
            <a:ext cx="13233251" cy="72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1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96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15" y="1749425"/>
            <a:ext cx="12670038" cy="7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60267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recommend doing a few things before you get started using Gallery: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Create dedicated player(s) for your Gallery sites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Organize your video content in the Media module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Determine which Gallery template to use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047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Dedicated Player(s)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set a default player at the account level to be used by all sites or…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Override the account level player and use a different player for each site</a:t>
            </a:r>
          </a:p>
          <a:p>
            <a:endParaRPr lang="en-US" dirty="0" smtClean="0"/>
          </a:p>
          <a:p>
            <a:r>
              <a:rPr lang="en-US" dirty="0" smtClean="0"/>
              <a:t>Having a dedicated player makes it easier to track Gallery activity in analytics</a:t>
            </a:r>
          </a:p>
          <a:p>
            <a:endParaRPr lang="en-US" dirty="0" smtClean="0"/>
          </a:p>
          <a:p>
            <a:r>
              <a:rPr lang="en-US" dirty="0" smtClean="0"/>
              <a:t>Use a single video player template</a:t>
            </a:r>
          </a:p>
          <a:p>
            <a:endParaRPr lang="en-US" dirty="0"/>
          </a:p>
          <a:p>
            <a:r>
              <a:rPr lang="en-US" dirty="0" smtClean="0"/>
              <a:t>Enable these settings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7174442"/>
            <a:ext cx="6080410" cy="158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3535" y="7026996"/>
            <a:ext cx="598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 If these settings are not enabled, your player will not appear inside the Gallery module.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36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Your Video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Videos on Gallery sites are organized into Collections</a:t>
            </a:r>
          </a:p>
          <a:p>
            <a:endParaRPr lang="en-US" dirty="0" smtClean="0"/>
          </a:p>
          <a:p>
            <a:r>
              <a:rPr lang="en-US" dirty="0" smtClean="0"/>
              <a:t>Collections comprised of:</a:t>
            </a:r>
          </a:p>
          <a:p>
            <a:pPr lvl="1"/>
            <a:r>
              <a:rPr lang="en-US" dirty="0" smtClean="0"/>
              <a:t>Playlists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Custom Fields</a:t>
            </a:r>
          </a:p>
          <a:p>
            <a:pPr lvl="1"/>
            <a:r>
              <a:rPr lang="en-US" dirty="0" smtClean="0"/>
              <a:t>Search criteria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Think about how your content will be organized on your site</a:t>
            </a:r>
            <a:endParaRPr lang="en-US" dirty="0"/>
          </a:p>
          <a:p>
            <a:pPr lvl="1"/>
            <a:r>
              <a:rPr lang="en-US" dirty="0" smtClean="0"/>
              <a:t>Are your videos tagged properly?</a:t>
            </a:r>
          </a:p>
          <a:p>
            <a:pPr lvl="1"/>
            <a:r>
              <a:rPr lang="en-US" dirty="0" smtClean="0"/>
              <a:t>How are the videos tagged?</a:t>
            </a:r>
          </a:p>
          <a:p>
            <a:pPr lvl="1"/>
            <a:r>
              <a:rPr lang="en-US" dirty="0" smtClean="0"/>
              <a:t>Create playlists to organize content</a:t>
            </a:r>
          </a:p>
          <a:p>
            <a:pPr lvl="1"/>
            <a:endParaRPr lang="en-US" dirty="0"/>
          </a:p>
          <a:p>
            <a:r>
              <a:rPr lang="en-US" dirty="0" smtClean="0"/>
              <a:t>Having your content organized will save you time once you start building your site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3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efault Theme" id="{8A2521FB-64EE-42D5-8758-AC8752AC4E45}" vid="{9A26B303-A712-4382-8B06-5EAD987DB4A0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E5E1EA4C-A180-451D-BD91-2388AC8F8B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9259</TotalTime>
  <Words>1405</Words>
  <Application>Microsoft Macintosh PowerPoint</Application>
  <PresentationFormat>Custom</PresentationFormat>
  <Paragraphs>400</Paragraphs>
  <Slides>61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Default Theme</vt:lpstr>
      <vt:lpstr>2014 Titles</vt:lpstr>
      <vt:lpstr>services</vt:lpstr>
      <vt:lpstr>Brightcove Gallery Essentials</vt:lpstr>
      <vt:lpstr>Agenda</vt:lpstr>
      <vt:lpstr>Introduction to Gallery</vt:lpstr>
      <vt:lpstr>What is Gallery?</vt:lpstr>
      <vt:lpstr>Navigating the Gallery Module</vt:lpstr>
      <vt:lpstr>  Before You Get Started</vt:lpstr>
      <vt:lpstr>Before You Get Started</vt:lpstr>
      <vt:lpstr>Creating a Dedicated Player(s)</vt:lpstr>
      <vt:lpstr>Organizing Your Video Content</vt:lpstr>
      <vt:lpstr>Determining which Gallery template to use</vt:lpstr>
      <vt:lpstr>Gallery Settings</vt:lpstr>
      <vt:lpstr>Configuring Gallery Settings</vt:lpstr>
      <vt:lpstr>Configuring API Read Token</vt:lpstr>
      <vt:lpstr>Configuring the Player ID</vt:lpstr>
      <vt:lpstr>Custom Header and Footer</vt:lpstr>
      <vt:lpstr>Creating a New Site</vt:lpstr>
      <vt:lpstr>Creating a New Site</vt:lpstr>
      <vt:lpstr>Creating a New Site</vt:lpstr>
      <vt:lpstr>Gallery Site Editor</vt:lpstr>
      <vt:lpstr>Adding Objects to Pages</vt:lpstr>
      <vt:lpstr>Page Navigation</vt:lpstr>
      <vt:lpstr>Editing the Player Layout</vt:lpstr>
      <vt:lpstr>Editing the Page Content</vt:lpstr>
      <vt:lpstr>Adding an Image</vt:lpstr>
      <vt:lpstr>Adding Text</vt:lpstr>
      <vt:lpstr>Adding Text</vt:lpstr>
      <vt:lpstr>Deleting Objects</vt:lpstr>
      <vt:lpstr>Adding Video to a Site</vt:lpstr>
      <vt:lpstr>Adding Video to a Site</vt:lpstr>
      <vt:lpstr>Creating a Collection</vt:lpstr>
      <vt:lpstr>Creating a Collection</vt:lpstr>
      <vt:lpstr>Using a Playlist Video Assignment</vt:lpstr>
      <vt:lpstr>Using a Custom Video Assignment</vt:lpstr>
      <vt:lpstr>Using a Collection Image</vt:lpstr>
      <vt:lpstr>Nesting Collections</vt:lpstr>
      <vt:lpstr>Setting Site Properties</vt:lpstr>
      <vt:lpstr>Setting Styles</vt:lpstr>
      <vt:lpstr>Setting Social Settings</vt:lpstr>
      <vt:lpstr>Setting Video Sharing Settings</vt:lpstr>
      <vt:lpstr>Setting Stay Connected Settings</vt:lpstr>
      <vt:lpstr>Setting Discovery Settings</vt:lpstr>
      <vt:lpstr>Setting Site Description Settings</vt:lpstr>
      <vt:lpstr>Setting Site Search Settings</vt:lpstr>
      <vt:lpstr>Setting General Settings</vt:lpstr>
      <vt:lpstr>Setting URL Settings</vt:lpstr>
      <vt:lpstr>Configuring a CNAME record</vt:lpstr>
      <vt:lpstr>Add-On Settings</vt:lpstr>
      <vt:lpstr>Custom Settings</vt:lpstr>
      <vt:lpstr>Custom Header and Footer</vt:lpstr>
      <vt:lpstr>Previewing &amp; Publishing a Site</vt:lpstr>
      <vt:lpstr>Previewing a Site</vt:lpstr>
      <vt:lpstr>Publishing a Site</vt:lpstr>
      <vt:lpstr>Publishing a Site</vt:lpstr>
      <vt:lpstr>Publishing a Site</vt:lpstr>
      <vt:lpstr>Additional Resources</vt:lpstr>
      <vt:lpstr>Online Training and Quick Start Guide</vt:lpstr>
      <vt:lpstr>Additional Training Courses</vt:lpstr>
      <vt:lpstr>Support Documentation</vt:lpstr>
      <vt:lpstr>Training Videos</vt:lpstr>
      <vt:lpstr>Online 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Bailey</dc:creator>
  <cp:lastModifiedBy>Bob Bailey</cp:lastModifiedBy>
  <cp:revision>153</cp:revision>
  <dcterms:created xsi:type="dcterms:W3CDTF">2014-05-09T14:06:56Z</dcterms:created>
  <dcterms:modified xsi:type="dcterms:W3CDTF">2014-07-15T15:16:10Z</dcterms:modified>
</cp:coreProperties>
</file>